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643050"/>
            <a:ext cx="5000660" cy="2643206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/>
              <a:t/>
            </a:r>
            <a:br>
              <a:rPr lang="ru-RU" sz="5300" b="1" dirty="0" smtClean="0"/>
            </a:br>
            <a:r>
              <a:rPr lang="ru-RU" sz="5300" b="1" dirty="0" smtClean="0"/>
              <a:t/>
            </a:r>
            <a:br>
              <a:rPr lang="ru-RU" sz="5300" b="1" dirty="0" smtClean="0"/>
            </a:br>
            <a:r>
              <a:rPr lang="ru-RU" sz="5300" b="1" dirty="0" smtClean="0"/>
              <a:t/>
            </a:r>
            <a:br>
              <a:rPr lang="ru-RU" sz="5300" b="1" dirty="0" smtClean="0"/>
            </a:br>
            <a:r>
              <a:rPr lang="ru-RU" sz="5300" b="1" dirty="0" smtClean="0"/>
              <a:t/>
            </a:r>
            <a:br>
              <a:rPr lang="ru-RU" sz="5300" b="1" dirty="0" smtClean="0"/>
            </a:br>
            <a:r>
              <a:rPr lang="ru-RU" sz="5300" b="1" dirty="0" smtClean="0"/>
              <a:t>Осип </a:t>
            </a:r>
            <a:r>
              <a:rPr lang="ru-RU" sz="5300" b="1" dirty="0" err="1" smtClean="0"/>
              <a:t>Эмильевич</a:t>
            </a:r>
            <a:r>
              <a:rPr lang="ru-RU" sz="5300" b="1" dirty="0" smtClean="0"/>
              <a:t> </a:t>
            </a:r>
            <a:br>
              <a:rPr lang="ru-RU" sz="5300" b="1" dirty="0" smtClean="0"/>
            </a:br>
            <a:r>
              <a:rPr lang="ru-RU" sz="5300" b="1" dirty="0" smtClean="0"/>
              <a:t>Мандельштам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2200" y="4357694"/>
            <a:ext cx="6705600" cy="214314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«Мы живём, под собою не чуя страны…»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6357950" y="6000768"/>
            <a:ext cx="264320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000" dirty="0" smtClean="0"/>
              <a:t>Андрей Баранов 11а</a:t>
            </a:r>
          </a:p>
        </p:txBody>
      </p:sp>
      <p:pic>
        <p:nvPicPr>
          <p:cNvPr id="6" name="Рисунок 5" descr="Mandelst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428604"/>
            <a:ext cx="2857500" cy="381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8596" y="3214686"/>
            <a:ext cx="50659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3 (15) января 1891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57422" y="3214686"/>
            <a:ext cx="31038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- 27 декабря 1938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Биография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42844" y="785794"/>
            <a:ext cx="8786874" cy="5929354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родился 3 января (15 января по новому стилю) 1891 года в Варшаве</a:t>
            </a:r>
          </a:p>
          <a:p>
            <a:r>
              <a:rPr lang="ru-RU" sz="1600" dirty="0" smtClean="0"/>
              <a:t>1900 - 1907 </a:t>
            </a:r>
            <a:r>
              <a:rPr lang="ru-RU" sz="1600" dirty="0" err="1" smtClean="0"/>
              <a:t>гг</a:t>
            </a:r>
            <a:r>
              <a:rPr lang="ru-RU" sz="1600" dirty="0" smtClean="0"/>
              <a:t> - </a:t>
            </a:r>
            <a:r>
              <a:rPr lang="ru-RU" sz="1600" dirty="0" err="1" smtClean="0"/>
              <a:t>Тенишевское</a:t>
            </a:r>
            <a:r>
              <a:rPr lang="ru-RU" sz="1600" dirty="0" smtClean="0"/>
              <a:t> училище в Петербурге</a:t>
            </a:r>
          </a:p>
          <a:p>
            <a:r>
              <a:rPr lang="ru-RU" sz="1600" dirty="0" smtClean="0"/>
              <a:t>1908 - 1910 </a:t>
            </a:r>
            <a:r>
              <a:rPr lang="ru-RU" sz="1600" dirty="0" err="1" smtClean="0"/>
              <a:t>гг</a:t>
            </a:r>
            <a:r>
              <a:rPr lang="ru-RU" sz="1600" dirty="0" smtClean="0"/>
              <a:t> - учится в Сорбонне и в </a:t>
            </a:r>
            <a:r>
              <a:rPr lang="ru-RU" sz="1600" dirty="0" err="1" smtClean="0"/>
              <a:t>Гейдельбергском</a:t>
            </a:r>
            <a:r>
              <a:rPr lang="ru-RU" sz="1600" dirty="0" smtClean="0"/>
              <a:t> университете. Знакомится с Николаем Гумилевым</a:t>
            </a:r>
          </a:p>
          <a:p>
            <a:r>
              <a:rPr lang="ru-RU" sz="1600" dirty="0" smtClean="0"/>
              <a:t>В 1911 году знакомится с Анной Ахматовой, бывает в гостях у четы Гумилевых. Зачислен на романо-германское отделение историко-филологического факультета Петербургского университета, где обучался с перерывами до 1917 года.</a:t>
            </a:r>
          </a:p>
          <a:p>
            <a:r>
              <a:rPr lang="ru-RU" sz="1600" dirty="0" smtClean="0"/>
              <a:t>Начинал поэтическую карьеру как символист, последователь прежде всего Фёдора Сологуба, а также Фёдора Ивановича Тютчева. Первая публикация — журнал «Аполлон», 1910 г., № 9. Печатался также в журнале «Гиперборей»</a:t>
            </a:r>
          </a:p>
          <a:p>
            <a:r>
              <a:rPr lang="ru-RU" sz="1600" dirty="0" smtClean="0"/>
              <a:t>В 1912 году знакомится с А.Блоком. В конце того же года входит в группу акмеистов</a:t>
            </a:r>
          </a:p>
          <a:p>
            <a:r>
              <a:rPr lang="ru-RU" sz="1600" dirty="0"/>
              <a:t>Д</a:t>
            </a:r>
            <a:r>
              <a:rPr lang="ru-RU" sz="1600" dirty="0" smtClean="0"/>
              <a:t>ебютная книга стихов «Камень» </a:t>
            </a:r>
          </a:p>
          <a:p>
            <a:r>
              <a:rPr lang="ru-RU" sz="1600" dirty="0" smtClean="0"/>
              <a:t>Стихи времени Первой мировой войны и революции (1916—1920) составили вторую книгу «</a:t>
            </a:r>
            <a:r>
              <a:rPr lang="ru-RU" sz="1600" dirty="0" err="1" smtClean="0"/>
              <a:t>Tristia</a:t>
            </a:r>
            <a:r>
              <a:rPr lang="ru-RU" sz="1600" dirty="0" smtClean="0"/>
              <a:t>» , вышедшую в 1922 году. Её авторский вариант появился в 1923 под заглавием «Вторая книга» и с общим посвящением «Н. Х.» - Надежде Яковлевне Хазиной, жене поэта</a:t>
            </a:r>
          </a:p>
          <a:p>
            <a:r>
              <a:rPr lang="ru-RU" sz="1600" dirty="0" smtClean="0"/>
              <a:t>В гражданскую войну скитался по России, Украине, Грузии, бывал арестован</a:t>
            </a:r>
          </a:p>
          <a:p>
            <a:r>
              <a:rPr lang="ru-RU" sz="1600" dirty="0" smtClean="0"/>
              <a:t>1925 -1930 </a:t>
            </a:r>
            <a:r>
              <a:rPr lang="ru-RU" sz="1600" dirty="0" err="1" smtClean="0"/>
              <a:t>гг</a:t>
            </a:r>
            <a:r>
              <a:rPr lang="ru-RU" sz="1600" dirty="0" smtClean="0"/>
              <a:t> - пауза в поэтическом творчестве. В это время пишется проза, к созданному в 1923 «Шуму времени» прибавляется повесть «Египетская марка» (1927)</a:t>
            </a:r>
          </a:p>
          <a:p>
            <a:r>
              <a:rPr lang="ru-RU" sz="1600" dirty="0" smtClean="0"/>
              <a:t>1928 г - печатается последний прижизненный поэтический сборник «Стихотворения», а также книга его избранных статей «О поэзии»</a:t>
            </a:r>
          </a:p>
          <a:p>
            <a:r>
              <a:rPr lang="ru-RU" sz="1600" dirty="0" smtClean="0"/>
              <a:t>1930 г - после путешествия на Кавказ Осип Мандельштам возвращается к написанию стихов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85728"/>
            <a:ext cx="81534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Аресты, ссылки и гибель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928670"/>
            <a:ext cx="8786874" cy="5715040"/>
          </a:xfrm>
        </p:spPr>
        <p:txBody>
          <a:bodyPr>
            <a:noAutofit/>
          </a:bodyPr>
          <a:lstStyle/>
          <a:p>
            <a:r>
              <a:rPr lang="ru-RU" sz="1800" dirty="0" smtClean="0"/>
              <a:t>1933 года Осип Мандельштам пишет </a:t>
            </a:r>
            <a:r>
              <a:rPr lang="ru-RU" sz="1800" dirty="0" err="1" smtClean="0"/>
              <a:t>антисталинскую</a:t>
            </a:r>
            <a:r>
              <a:rPr lang="ru-RU" sz="1800" dirty="0" smtClean="0"/>
              <a:t> эпиграмму «Мы живём, под собою не чуя страны…» за которую в ночь с 13 на 14 мая 1934 года его арестовывают и отправляют в ссылку в Чердынь (Пермский край). Осипа Мандельштама сопровождает жена, Надежда Яковлевна</a:t>
            </a:r>
          </a:p>
          <a:p>
            <a:r>
              <a:rPr lang="ru-RU" sz="1800" dirty="0" smtClean="0"/>
              <a:t>В Чердыни О.Э.Мандельштам совершает попытку к самоубийству (выбрасывается из окна). Надежда Яковлевна Мандельштам пишет во все советские инстанции и ко всем знакомым. При содействии Николая Бухарина Мандельштаму разрешают самостоятельно выбрать место для поселения. Выбирает Воронеж</a:t>
            </a:r>
          </a:p>
          <a:p>
            <a:r>
              <a:rPr lang="ru-RU" sz="1800" dirty="0" smtClean="0"/>
              <a:t>Живут в нищете, изредка им помогают деньгами немногие друзья. О.Э.Мандельштам подрабатывает в местной газете, в театре. В гостях у них бывает Анна Ахматова</a:t>
            </a:r>
          </a:p>
          <a:p>
            <a:r>
              <a:rPr lang="ru-RU" sz="1800" dirty="0" smtClean="0"/>
              <a:t>1937 г - заканчивается срок ссылки и поэт с женой возвращаются ненадолго в Москву</a:t>
            </a:r>
          </a:p>
          <a:p>
            <a:r>
              <a:rPr lang="ru-RU" sz="1800" dirty="0" smtClean="0"/>
              <a:t>1938 г - стихи О.Э. Мандельштама названы «</a:t>
            </a:r>
            <a:r>
              <a:rPr lang="ru-RU" sz="1800" dirty="0" err="1" smtClean="0"/>
              <a:t>похабными</a:t>
            </a:r>
            <a:r>
              <a:rPr lang="ru-RU" sz="1800" dirty="0" smtClean="0"/>
              <a:t> и клеветническими», вскоре поэт был арестован и отправлен в лагерь на Дальний Восток</a:t>
            </a:r>
          </a:p>
          <a:p>
            <a:r>
              <a:rPr lang="ru-RU" sz="1800" dirty="0" smtClean="0"/>
              <a:t>27 декабря 1938 г - скончался от тифа </a:t>
            </a:r>
          </a:p>
          <a:p>
            <a:r>
              <a:rPr lang="ru-RU" sz="1800" dirty="0" smtClean="0"/>
              <a:t>Местонахождение могилы поэта до сих пор неизвестно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Администратор\Рабочий стол\mandelsht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0"/>
            <a:ext cx="2571768" cy="2928934"/>
          </a:xfrm>
          <a:prstGeom prst="rect">
            <a:avLst/>
          </a:prstGeom>
          <a:noFill/>
        </p:spPr>
      </p:pic>
      <p:pic>
        <p:nvPicPr>
          <p:cNvPr id="4" name="Содержимое 3" descr="800px-Monument_to_Osip_Mandelshtam_in_Voronezh,_20090628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42844" y="2857496"/>
            <a:ext cx="4929222" cy="3643337"/>
          </a:xfrm>
        </p:spPr>
      </p:pic>
      <p:sp>
        <p:nvSpPr>
          <p:cNvPr id="5" name="Прямоугольник 4"/>
          <p:cNvSpPr/>
          <p:nvPr/>
        </p:nvSpPr>
        <p:spPr>
          <a:xfrm rot="11236797" flipV="1">
            <a:off x="978887" y="6178961"/>
            <a:ext cx="2953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Памятник поэту в Воронеже</a:t>
            </a:r>
            <a:endParaRPr lang="ru-RU" dirty="0"/>
          </a:p>
        </p:txBody>
      </p:sp>
      <p:pic>
        <p:nvPicPr>
          <p:cNvPr id="1026" name="Picture 2" descr="C:\Documents and Settings\Администратор\Рабочий стол\NKVD_Mandelsta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57166"/>
            <a:ext cx="4786346" cy="32496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10209312" flipV="1">
            <a:off x="5343982" y="3780765"/>
            <a:ext cx="3572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Мандельштам после ареста. Фотография НКВД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Поэзия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        </a:t>
            </a:r>
            <a:r>
              <a:rPr lang="ru-RU" u="sng" dirty="0" err="1" smtClean="0"/>
              <a:t>Silentium</a:t>
            </a:r>
            <a:endParaRPr lang="ru-RU" u="sng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Она еще не родилась,</a:t>
            </a:r>
            <a:br>
              <a:rPr lang="ru-RU" dirty="0" smtClean="0"/>
            </a:br>
            <a:r>
              <a:rPr lang="ru-RU" dirty="0" smtClean="0"/>
              <a:t>Она и музыка и слово,</a:t>
            </a:r>
            <a:br>
              <a:rPr lang="ru-RU" dirty="0" smtClean="0"/>
            </a:br>
            <a:r>
              <a:rPr lang="ru-RU" dirty="0" smtClean="0"/>
              <a:t>И потому всего живого</a:t>
            </a:r>
            <a:br>
              <a:rPr lang="ru-RU" dirty="0" smtClean="0"/>
            </a:br>
            <a:r>
              <a:rPr lang="ru-RU" dirty="0" err="1" smtClean="0"/>
              <a:t>Ненарушаемая</a:t>
            </a:r>
            <a:r>
              <a:rPr lang="ru-RU" dirty="0" smtClean="0"/>
              <a:t> связь.</a:t>
            </a:r>
          </a:p>
          <a:p>
            <a:pPr>
              <a:buNone/>
            </a:pPr>
            <a:r>
              <a:rPr lang="ru-RU" dirty="0" smtClean="0"/>
              <a:t>      Спокойно дышат моря груди,</a:t>
            </a:r>
            <a:br>
              <a:rPr lang="ru-RU" dirty="0" smtClean="0"/>
            </a:br>
            <a:r>
              <a:rPr lang="ru-RU" dirty="0" smtClean="0"/>
              <a:t>Но, как безумный, светел день,</a:t>
            </a:r>
            <a:br>
              <a:rPr lang="ru-RU" dirty="0" smtClean="0"/>
            </a:br>
            <a:r>
              <a:rPr lang="ru-RU" dirty="0" smtClean="0"/>
              <a:t>И пены бледная сирень</a:t>
            </a:r>
            <a:br>
              <a:rPr lang="ru-RU" dirty="0" smtClean="0"/>
            </a:br>
            <a:r>
              <a:rPr lang="ru-RU" dirty="0" smtClean="0"/>
              <a:t>В черно-лазоревом сосуде.</a:t>
            </a:r>
          </a:p>
          <a:p>
            <a:pPr>
              <a:buNone/>
            </a:pPr>
            <a:r>
              <a:rPr lang="ru-RU" dirty="0" smtClean="0"/>
              <a:t>      Да обретут мои уста </a:t>
            </a:r>
            <a:br>
              <a:rPr lang="ru-RU" dirty="0" smtClean="0"/>
            </a:br>
            <a:r>
              <a:rPr lang="ru-RU" dirty="0" smtClean="0"/>
              <a:t>Первоначальную немоту, </a:t>
            </a:r>
            <a:br>
              <a:rPr lang="ru-RU" dirty="0" smtClean="0"/>
            </a:br>
            <a:r>
              <a:rPr lang="ru-RU" dirty="0" smtClean="0"/>
              <a:t>Как кристаллическую ноту, </a:t>
            </a:r>
            <a:br>
              <a:rPr lang="ru-RU" dirty="0" smtClean="0"/>
            </a:br>
            <a:r>
              <a:rPr lang="ru-RU" dirty="0" smtClean="0"/>
              <a:t>Что от рождения чиста!</a:t>
            </a:r>
          </a:p>
          <a:p>
            <a:pPr>
              <a:buNone/>
            </a:pPr>
            <a:r>
              <a:rPr lang="ru-RU" dirty="0" smtClean="0"/>
              <a:t>      Останься пеной, Афродита, </a:t>
            </a:r>
            <a:br>
              <a:rPr lang="ru-RU" dirty="0" smtClean="0"/>
            </a:br>
            <a:r>
              <a:rPr lang="ru-RU" dirty="0" smtClean="0"/>
              <a:t>И, слово, в музыку вернись,</a:t>
            </a:r>
            <a:br>
              <a:rPr lang="ru-RU" dirty="0" smtClean="0"/>
            </a:br>
            <a:r>
              <a:rPr lang="ru-RU" dirty="0" smtClean="0"/>
              <a:t>И, сердце, сердца устыдись,</a:t>
            </a:r>
            <a:br>
              <a:rPr lang="ru-RU" dirty="0" smtClean="0"/>
            </a:br>
            <a:r>
              <a:rPr lang="ru-RU" dirty="0" smtClean="0"/>
              <a:t>С первоосновой жизни слито!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4901" y="1589566"/>
            <a:ext cx="3886200" cy="505414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                              * * *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   Мы живем, под собою не чуя страны, Наши речи за десять шагов не слышны, А где хватит на </a:t>
            </a:r>
            <a:r>
              <a:rPr lang="ru-RU" dirty="0" err="1" smtClean="0"/>
              <a:t>полразговорца</a:t>
            </a:r>
            <a:r>
              <a:rPr lang="ru-RU" dirty="0" smtClean="0"/>
              <a:t>, Там припомнят кремлёвского горца. Его толстые пальцы, как черви, жирны, А слова, как пудовые гири, верны, Тараканьи смеются усища, И сияют его голенища. </a:t>
            </a:r>
          </a:p>
          <a:p>
            <a:pPr>
              <a:buNone/>
            </a:pPr>
            <a:r>
              <a:rPr lang="ru-RU" dirty="0" smtClean="0"/>
              <a:t>      А вокруг него сброд тонкошеих вождей, Он играет услугами полулюдей. Кто свистит, кто </a:t>
            </a:r>
            <a:r>
              <a:rPr lang="ru-RU" dirty="0" err="1" smtClean="0"/>
              <a:t>мяучит</a:t>
            </a:r>
            <a:r>
              <a:rPr lang="ru-RU" dirty="0" smtClean="0"/>
              <a:t>, </a:t>
            </a:r>
            <a:r>
              <a:rPr lang="ru-RU" dirty="0" err="1" smtClean="0"/>
              <a:t>кто</a:t>
            </a:r>
            <a:r>
              <a:rPr lang="ru-RU" dirty="0" smtClean="0"/>
              <a:t> хнычет, Он один лишь </a:t>
            </a:r>
            <a:r>
              <a:rPr lang="ru-RU" dirty="0" err="1" smtClean="0"/>
              <a:t>бабачит</a:t>
            </a:r>
            <a:r>
              <a:rPr lang="ru-RU" dirty="0" smtClean="0"/>
              <a:t> и тычет, Как подкову, кует за указом указ:</a:t>
            </a:r>
          </a:p>
          <a:p>
            <a:pPr>
              <a:buNone/>
            </a:pPr>
            <a:r>
              <a:rPr lang="ru-RU" dirty="0" smtClean="0"/>
              <a:t>       Кому в пах, кому в лоб, кому в бровь, кому в глаз. Что ни казнь у него - то малина И широкая грудь осетина.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571472" y="285728"/>
            <a:ext cx="3886200" cy="64294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700" dirty="0" smtClean="0"/>
              <a:t>            </a:t>
            </a:r>
            <a:r>
              <a:rPr lang="ru-RU" sz="1700" b="1" dirty="0" smtClean="0"/>
              <a:t>    </a:t>
            </a:r>
            <a:r>
              <a:rPr lang="ru-RU" sz="1700" b="1" u="sng" dirty="0" smtClean="0"/>
              <a:t>Я наравне с другими</a:t>
            </a:r>
          </a:p>
          <a:p>
            <a:pPr>
              <a:buNone/>
            </a:pPr>
            <a:r>
              <a:rPr lang="ru-RU" sz="1700" b="1" dirty="0" smtClean="0"/>
              <a:t>       Я наравне с другими Хочу тебе служить, От ревности сухими Губами ворожить. Не утоляет слово Мне пересохших уст, И без тебя мне снова Дремучий воздух пуст.</a:t>
            </a:r>
          </a:p>
          <a:p>
            <a:pPr>
              <a:buNone/>
            </a:pPr>
            <a:r>
              <a:rPr lang="ru-RU" sz="1700" b="1" dirty="0" smtClean="0"/>
              <a:t>       Я больше не ревную, Но я тебя хочу, И сам себя несу я, Как жертву палачу. Тебя не назову я Ни радость, ни любовь. На дикую, чужую Мне подменили кровь.</a:t>
            </a:r>
          </a:p>
          <a:p>
            <a:pPr>
              <a:buNone/>
            </a:pPr>
            <a:r>
              <a:rPr lang="ru-RU" sz="1700" b="1" dirty="0" smtClean="0"/>
              <a:t>       Ещё одно мгновенье, И я скажу тебе, Не радость, а мученье Я нахожу в тебе. И, словно преступленье, Меня к тебе влечёт Искусанный в </a:t>
            </a:r>
            <a:r>
              <a:rPr lang="ru-RU" sz="1700" b="1" dirty="0" err="1" smtClean="0"/>
              <a:t>смятеньи</a:t>
            </a:r>
            <a:r>
              <a:rPr lang="ru-RU" sz="1700" b="1" dirty="0" smtClean="0"/>
              <a:t> Вишнёвый нежный рот.</a:t>
            </a:r>
          </a:p>
          <a:p>
            <a:pPr>
              <a:buNone/>
            </a:pPr>
            <a:r>
              <a:rPr lang="ru-RU" sz="1700" b="1" dirty="0" smtClean="0"/>
              <a:t>       Вернись ко мне скорее, Мне страшно без тебя, Я никогда сильнее Не чувствовал тебя, И всё, чего хочу я, Я вижу наяву. Я больше не ревную, Но я тебя зову. </a:t>
            </a:r>
            <a:endParaRPr lang="ru-RU" sz="17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844901" y="214290"/>
            <a:ext cx="3886200" cy="66437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700" b="1" dirty="0" smtClean="0"/>
              <a:t>                           </a:t>
            </a:r>
            <a:r>
              <a:rPr lang="en-US" sz="1700" b="1" u="sng" dirty="0" smtClean="0"/>
              <a:t>Notre Dame</a:t>
            </a:r>
            <a:endParaRPr lang="ru-RU" sz="1700" b="1" u="sng" dirty="0" smtClean="0"/>
          </a:p>
          <a:p>
            <a:pPr>
              <a:buNone/>
            </a:pPr>
            <a:r>
              <a:rPr lang="ru-RU" sz="1700" b="1" dirty="0" smtClean="0"/>
              <a:t>       Где римский судия судил чужой народ — Стоит базилика, и — радостный и первый — Как некогда Адам, распластывая нервы, Играет мышцами крестовый лёгкий свод.</a:t>
            </a:r>
          </a:p>
          <a:p>
            <a:pPr>
              <a:buNone/>
            </a:pPr>
            <a:r>
              <a:rPr lang="ru-RU" sz="1700" b="1" dirty="0" smtClean="0"/>
              <a:t>       Но выдаёт себя снаружи тайный план, Здесь позаботилась подпружных арок сила, Чтоб масса грузная стены не сокрушила, И свода дерзкого бездействует таран.</a:t>
            </a:r>
          </a:p>
          <a:p>
            <a:pPr>
              <a:buNone/>
            </a:pPr>
            <a:r>
              <a:rPr lang="ru-RU" sz="1700" b="1" dirty="0" smtClean="0"/>
              <a:t>       Стихийный лабиринт, непостижимый лес, Души готической рассудочная пропасть, Египетская мощь и христианства робость, С тростинкой рядом — дуб, и всюду царь — отвес. </a:t>
            </a:r>
          </a:p>
          <a:p>
            <a:pPr>
              <a:buNone/>
            </a:pPr>
            <a:r>
              <a:rPr lang="ru-RU" sz="1700" b="1" dirty="0" smtClean="0"/>
              <a:t>       Но чем внимательней, твердыня </a:t>
            </a:r>
            <a:r>
              <a:rPr lang="ru-RU" sz="1700" b="1" dirty="0" err="1" smtClean="0"/>
              <a:t>Notre</a:t>
            </a:r>
            <a:r>
              <a:rPr lang="ru-RU" sz="1700" b="1" dirty="0" smtClean="0"/>
              <a:t> </a:t>
            </a:r>
            <a:r>
              <a:rPr lang="ru-RU" sz="1700" b="1" dirty="0" err="1" smtClean="0"/>
              <a:t>Dame</a:t>
            </a:r>
            <a:r>
              <a:rPr lang="ru-RU" sz="1700" b="1" dirty="0" smtClean="0"/>
              <a:t>, Я изучал твои чудовищные рёбра, — Тем чаще думал я: из тяжести недоброй И я когда-нибудь прекрасное создам...</a:t>
            </a:r>
            <a:endParaRPr lang="ru-RU" sz="1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4735cdd5e46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1027" name="Picture 3" descr="C:\Documents and Settings\Администратор\Рабочий стол\5604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00232" cy="1857364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cb_131926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214818"/>
            <a:ext cx="1714512" cy="2443160"/>
          </a:xfrm>
          <a:prstGeom prst="rect">
            <a:avLst/>
          </a:prstGeom>
          <a:noFill/>
        </p:spPr>
      </p:pic>
      <p:pic>
        <p:nvPicPr>
          <p:cNvPr id="1031" name="Picture 7" descr="C:\Documents and Settings\Администратор\Рабочий стол\97856991836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65597">
            <a:off x="5910545" y="3369901"/>
            <a:ext cx="2484483" cy="3087163"/>
          </a:xfrm>
          <a:prstGeom prst="rect">
            <a:avLst/>
          </a:prstGeom>
          <a:noFill/>
        </p:spPr>
      </p:pic>
      <p:pic>
        <p:nvPicPr>
          <p:cNvPr id="1032" name="Picture 8" descr="C:\Documents and Settings\Администратор\Рабочий стол\96836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3857628"/>
            <a:ext cx="2214578" cy="3000372"/>
          </a:xfrm>
          <a:prstGeom prst="rect">
            <a:avLst/>
          </a:prstGeom>
          <a:noFill/>
        </p:spPr>
      </p:pic>
      <p:pic>
        <p:nvPicPr>
          <p:cNvPr id="1033" name="Picture 9" descr="C:\Documents and Settings\Администратор\Рабочий стол\5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820041">
            <a:off x="1693545" y="4102522"/>
            <a:ext cx="1762124" cy="2452684"/>
          </a:xfrm>
          <a:prstGeom prst="rect">
            <a:avLst/>
          </a:prstGeom>
          <a:noFill/>
        </p:spPr>
      </p:pic>
      <p:pic>
        <p:nvPicPr>
          <p:cNvPr id="1034" name="Picture 10" descr="C:\Documents and Settings\Администратор\Рабочий стол\1238.jpg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95534" y="216459"/>
            <a:ext cx="1738313" cy="2247898"/>
          </a:xfrm>
          <a:prstGeom prst="rect">
            <a:avLst/>
          </a:prstGeom>
          <a:noFill/>
        </p:spPr>
      </p:pic>
      <p:pic>
        <p:nvPicPr>
          <p:cNvPr id="1030" name="Picture 6" descr="C:\Documents and Settings\Администратор\Рабочий стол\3db7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273337">
            <a:off x="3302958" y="1630983"/>
            <a:ext cx="1585913" cy="2286001"/>
          </a:xfrm>
          <a:prstGeom prst="rect">
            <a:avLst/>
          </a:prstGeom>
          <a:noFill/>
        </p:spPr>
      </p:pic>
      <p:pic>
        <p:nvPicPr>
          <p:cNvPr id="1029" name="Picture 5" descr="C:\Documents and Settings\Администратор\Рабочий стол\1002733006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20685024">
            <a:off x="412018" y="1874587"/>
            <a:ext cx="2071702" cy="232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867</Words>
  <PresentationFormat>Экран 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Обычная</vt:lpstr>
      <vt:lpstr>    Осип Эмильевич  Мандельштам  </vt:lpstr>
      <vt:lpstr>Биография </vt:lpstr>
      <vt:lpstr>Аресты, ссылки и гибель </vt:lpstr>
      <vt:lpstr>Слайд 4</vt:lpstr>
      <vt:lpstr>Поэзия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Осип Эмильевич Мандельштам  </dc:title>
  <cp:lastModifiedBy>Я</cp:lastModifiedBy>
  <cp:revision>9</cp:revision>
  <dcterms:modified xsi:type="dcterms:W3CDTF">2011-10-26T08:09:04Z</dcterms:modified>
</cp:coreProperties>
</file>